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8.xml" ContentType="application/vnd.openxmlformats-officedocument.theme+xml"/>
  <Override PartName="/ppt/slideLayouts/slideLayout15.xml" ContentType="application/vnd.openxmlformats-officedocument.presentationml.slideLayout+xml"/>
  <Override PartName="/ppt/theme/theme9.xml" ContentType="application/vnd.openxmlformats-officedocument.theme+xml"/>
  <Override PartName="/ppt/slideLayouts/slideLayout16.xml" ContentType="application/vnd.openxmlformats-officedocument.presentationml.slideLayout+xml"/>
  <Override PartName="/ppt/theme/theme10.xml" ContentType="application/vnd.openxmlformats-officedocument.theme+xml"/>
  <Override PartName="/ppt/slideLayouts/slideLayout17.xml" ContentType="application/vnd.openxmlformats-officedocument.presentationml.slideLayout+xml"/>
  <Override PartName="/ppt/theme/theme11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70" r:id="rId9"/>
    <p:sldMasterId id="2147483672" r:id="rId10"/>
    <p:sldMasterId id="2147483674" r:id="rId1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70" r:id="rId18"/>
    <p:sldId id="262" r:id="rId19"/>
    <p:sldId id="268" r:id="rId20"/>
    <p:sldId id="269" r:id="rId21"/>
    <p:sldId id="263" r:id="rId22"/>
    <p:sldId id="264" r:id="rId23"/>
    <p:sldId id="265" r:id="rId24"/>
    <p:sldId id="266" r:id="rId25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A5AA1E-C674-4EB3-92D6-65E1B2E14AE3}" v="651" dt="2025-02-16T18:31:49.259"/>
    <p1510:client id="{7D3D7DE5-E9E4-2847-28A0-540B3BE78C74}" v="53" dt="2025-02-16T08:20:13.8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76000" y="729720"/>
            <a:ext cx="11029320" cy="591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40AFF67-05DE-4FE7-95CB-7578B952B73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76000" y="729720"/>
            <a:ext cx="11029320" cy="591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2"/>
          </p:nvPr>
        </p:nvSpPr>
        <p:spPr/>
        <p:txBody>
          <a:bodyPr/>
          <a:lstStyle/>
          <a:p>
            <a:fld id="{FCE61AD9-D4B8-407F-8507-D72A8402312A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2"/>
          </p:nvPr>
        </p:nvSpPr>
        <p:spPr/>
        <p:txBody>
          <a:bodyPr/>
          <a:lstStyle/>
          <a:p>
            <a:fld id="{6F028B86-FE6D-489C-B246-D1E0BED2198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2"/>
          </p:nvPr>
        </p:nvSpPr>
        <p:spPr/>
        <p:txBody>
          <a:bodyPr/>
          <a:lstStyle/>
          <a:p>
            <a:fld id="{BE79A9CC-A125-4BD2-9423-CDCE31A58B1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76000" y="729720"/>
            <a:ext cx="11029320" cy="591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10000"/>
              </a:lnSpc>
              <a:spcBef>
                <a:spcPts val="1417"/>
              </a:spcBef>
              <a:buNone/>
            </a:pPr>
            <a:endParaRPr lang="en-US" sz="17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2"/>
          </p:nvPr>
        </p:nvSpPr>
        <p:spPr/>
        <p:txBody>
          <a:bodyPr/>
          <a:lstStyle/>
          <a:p>
            <a:fld id="{804F26E8-C3AE-43C6-9ED2-C9E607B3DC4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2"/>
          </p:nvPr>
        </p:nvSpPr>
        <p:spPr/>
        <p:txBody>
          <a:bodyPr/>
          <a:lstStyle/>
          <a:p>
            <a:fld id="{FE4DDAEA-26FC-4101-B1F6-D407975482D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5"/>
          </p:nvPr>
        </p:nvSpPr>
        <p:spPr/>
        <p:txBody>
          <a:bodyPr/>
          <a:lstStyle/>
          <a:p>
            <a:fld id="{F9C4BFFD-A2FB-4EEF-AB40-FB1AA9DD20C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8"/>
          </p:nvPr>
        </p:nvSpPr>
        <p:spPr/>
        <p:txBody>
          <a:bodyPr/>
          <a:lstStyle/>
          <a:p>
            <a:fld id="{34D2025F-DAF0-4BF4-8600-5E401A4BF48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1"/>
          </p:nvPr>
        </p:nvSpPr>
        <p:spPr/>
        <p:txBody>
          <a:bodyPr/>
          <a:lstStyle/>
          <a:p>
            <a:fld id="{92FA091C-0D2D-4DCB-9EF9-D0FE49AE6CB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19A1C4B-6D58-40B4-AFA2-3B4791B092B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526FF1D-303C-49DB-9E25-A72ADD62651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76000" y="729720"/>
            <a:ext cx="11029320" cy="591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10000"/>
              </a:lnSpc>
              <a:spcBef>
                <a:spcPts val="1417"/>
              </a:spcBef>
              <a:buNone/>
            </a:pPr>
            <a:endParaRPr lang="en-US" sz="17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lstStyle/>
          <a:p>
            <a:fld id="{9EC50AC6-00F8-4CCA-A496-5F50BD7795B5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76000" y="729720"/>
            <a:ext cx="11029320" cy="591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10000"/>
              </a:lnSpc>
              <a:spcBef>
                <a:spcPts val="1417"/>
              </a:spcBef>
              <a:buNone/>
            </a:pPr>
            <a:endParaRPr lang="en-US" sz="17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10000"/>
              </a:lnSpc>
              <a:spcBef>
                <a:spcPts val="1417"/>
              </a:spcBef>
              <a:buNone/>
            </a:pPr>
            <a:endParaRPr lang="en-US" sz="17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lstStyle/>
          <a:p>
            <a:fld id="{F4020F36-1960-40B6-BA6D-B6D3B654B62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BB99C5EE-9108-46DA-8F5C-CE4CFE258F7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76000" y="729720"/>
            <a:ext cx="11029320" cy="591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10000"/>
              </a:lnSpc>
              <a:spcBef>
                <a:spcPts val="1417"/>
              </a:spcBef>
              <a:buNone/>
            </a:pPr>
            <a:endParaRPr lang="en-US" sz="17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110000"/>
              </a:lnSpc>
              <a:spcBef>
                <a:spcPts val="1417"/>
              </a:spcBef>
              <a:buNone/>
            </a:pPr>
            <a:endParaRPr lang="en-US" sz="17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2"/>
          </p:nvPr>
        </p:nvSpPr>
        <p:spPr/>
        <p:txBody>
          <a:bodyPr/>
          <a:lstStyle/>
          <a:p>
            <a:fld id="{E0ECEFBC-96EA-403B-B44E-4A0A0EF3D8B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76000" y="729720"/>
            <a:ext cx="11029320" cy="591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2"/>
          </p:nvPr>
        </p:nvSpPr>
        <p:spPr/>
        <p:txBody>
          <a:bodyPr/>
          <a:lstStyle/>
          <a:p>
            <a:fld id="{0BE57D3D-167B-4581-980C-11378B6BB13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6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7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1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Rectangle 6"/>
          <p:cNvSpPr/>
          <p:nvPr/>
        </p:nvSpPr>
        <p:spPr>
          <a:xfrm>
            <a:off x="446400" y="3085920"/>
            <a:ext cx="11298600" cy="333792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81040" y="1020600"/>
            <a:ext cx="10993320" cy="1474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3600" b="0" u="none" strike="noStrik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lang="en-US" sz="36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ftr" idx="2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8" name="PlaceHolder 4"/>
          <p:cNvSpPr>
            <a:spLocks noGrp="1"/>
          </p:cNvSpPr>
          <p:nvPr>
            <p:ph type="sldNum" idx="3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ED62C6F-8491-42E0-A39C-245BD85677CA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7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3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3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4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05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6" name="Rectangle 8"/>
          <p:cNvSpPr/>
          <p:nvPr/>
        </p:nvSpPr>
        <p:spPr>
          <a:xfrm>
            <a:off x="447840" y="601200"/>
            <a:ext cx="3682440" cy="58150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767880" y="933480"/>
            <a:ext cx="3031560" cy="1721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2400" b="0" u="none" strike="noStrike" cap="all">
                <a:solidFill>
                  <a:srgbClr val="FFFFFF"/>
                </a:solidFill>
                <a:uFillTx/>
                <a:latin typeface="Franklin Gothic Demi"/>
              </a:rPr>
              <a:t>Click to edit Master title style</a:t>
            </a:r>
            <a:endParaRPr lang="en-US" sz="24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901040" y="1179720"/>
            <a:ext cx="6650640" cy="4657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marL="306000" indent="-30600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2000" b="0" u="none" strike="noStrike">
                <a:solidFill>
                  <a:schemeClr val="dk2"/>
                </a:solidFill>
                <a:uFillTx/>
                <a:latin typeface="Franklin Gothic Book"/>
              </a:rPr>
              <a:t>Click to edit Master text styles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630000" lvl="1" indent="-306000" defTabSz="4572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800" b="0" u="none" strike="noStrike">
                <a:solidFill>
                  <a:schemeClr val="dk2"/>
                </a:solidFill>
                <a:uFillTx/>
                <a:latin typeface="Franklin Gothic Book"/>
              </a:rPr>
              <a:t>Second level</a:t>
            </a:r>
            <a:endParaRPr lang="en-US" sz="18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900000" lvl="2" indent="-270000" defTabSz="45720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600" b="0" u="none" strike="noStrike">
                <a:solidFill>
                  <a:schemeClr val="dk2"/>
                </a:solidFill>
                <a:uFillTx/>
                <a:latin typeface="Franklin Gothic Book"/>
              </a:rPr>
              <a:t>Third level</a:t>
            </a:r>
            <a:endParaRPr lang="en-US" sz="16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1242000" lvl="3" indent="-234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400" b="0" u="none" strike="noStrike">
                <a:solidFill>
                  <a:schemeClr val="dk2"/>
                </a:solidFill>
                <a:uFillTx/>
                <a:latin typeface="Franklin Gothic Book"/>
              </a:rPr>
              <a:t>Fourth level</a:t>
            </a:r>
            <a:endParaRPr lang="en-US" sz="14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1602000" lvl="4" indent="-234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400" b="0" u="none" strike="noStrike">
                <a:solidFill>
                  <a:schemeClr val="dk2"/>
                </a:solidFill>
                <a:uFillTx/>
                <a:latin typeface="Franklin Gothic Book"/>
              </a:rPr>
              <a:t>Fifth level</a:t>
            </a:r>
            <a:endParaRPr lang="en-US" sz="14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767880" y="2836800"/>
            <a:ext cx="3031560" cy="300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45720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rgbClr val="FFFFFF"/>
                </a:solidFill>
                <a:uFillTx/>
                <a:latin typeface="Franklin Gothic Book"/>
              </a:rPr>
              <a:t>Click to edit Master text styles</a:t>
            </a:r>
            <a:endParaRPr lang="en-US" sz="16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dt" idx="26"/>
          </p:nvPr>
        </p:nvSpPr>
        <p:spPr>
          <a:xfrm>
            <a:off x="7606080" y="645696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ftr" idx="27"/>
          </p:nvPr>
        </p:nvSpPr>
        <p:spPr>
          <a:xfrm>
            <a:off x="581040" y="64526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12" name="PlaceHolder 6"/>
          <p:cNvSpPr>
            <a:spLocks noGrp="1"/>
          </p:cNvSpPr>
          <p:nvPr>
            <p:ph type="sldNum" idx="28"/>
          </p:nvPr>
        </p:nvSpPr>
        <p:spPr>
          <a:xfrm>
            <a:off x="10558440" y="645696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44EC96A-0BC3-44D7-A4AF-C24B6D8B4011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4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5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16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81040" y="4693320"/>
            <a:ext cx="11029320" cy="566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2400" b="0" u="none" strike="noStrik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lang="en-US" sz="24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47840" y="641520"/>
            <a:ext cx="11290320" cy="36507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uFillTx/>
                <a:latin typeface="Franklin Gothic Book"/>
              </a:rPr>
              <a:t>Click icon to add picture</a:t>
            </a:r>
            <a:endParaRPr lang="en-US" sz="16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581040" y="5259960"/>
            <a:ext cx="11029320" cy="997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457200">
              <a:lnSpc>
                <a:spcPct val="110000"/>
              </a:lnSpc>
              <a:spcBef>
                <a:spcPts val="320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dt" idx="29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ftr" idx="30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22" name="PlaceHolder 6"/>
          <p:cNvSpPr>
            <a:spLocks noGrp="1"/>
          </p:cNvSpPr>
          <p:nvPr>
            <p:ph type="sldNum" idx="31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0C4E8CB-9EE1-4DD9-943B-240E8EB2D959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5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10134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2800" b="0" u="none" strike="noStrik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81040" y="1415160"/>
            <a:ext cx="11029320" cy="45723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7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  <a:p>
            <a:pPr marL="630000" lvl="1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</a:p>
          <a:p>
            <a:pPr marL="900000" lvl="2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3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</a:p>
          <a:p>
            <a:pPr marL="1242000" lvl="3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</a:p>
          <a:p>
            <a:pPr marL="1602000" lvl="4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</a:p>
        </p:txBody>
      </p:sp>
      <p:sp>
        <p:nvSpPr>
          <p:cNvPr id="18" name="PlaceHolder 3"/>
          <p:cNvSpPr>
            <a:spLocks noGrp="1"/>
          </p:cNvSpPr>
          <p:nvPr>
            <p:ph type="dt" idx="4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 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5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 </a:t>
            </a:r>
          </a:p>
        </p:txBody>
      </p:sp>
      <p:sp>
        <p:nvSpPr>
          <p:cNvPr id="20" name="PlaceHolder 5"/>
          <p:cNvSpPr>
            <a:spLocks noGrp="1"/>
          </p:cNvSpPr>
          <p:nvPr>
            <p:ph type="sldNum" idx="6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74A29E2-EDDE-4BA7-82F9-4C67475A663A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 hidden="1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" name="Rectangle 9" hidden="1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Rectangle 10" hidden="1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24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" name="Rectangle 6"/>
          <p:cNvSpPr/>
          <p:nvPr/>
        </p:nvSpPr>
        <p:spPr>
          <a:xfrm>
            <a:off x="8058240" y="599760"/>
            <a:ext cx="3687120" cy="581652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204040" y="863640"/>
            <a:ext cx="3123720" cy="48070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ctr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2800" b="0" u="none" strike="noStrike" cap="all">
                <a:solidFill>
                  <a:srgbClr val="FFFFFF"/>
                </a:solidFill>
                <a:uFillTx/>
                <a:latin typeface="Franklin Gothic Demi"/>
              </a:rPr>
              <a:t>Click to edit Master title style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75080" y="863640"/>
            <a:ext cx="7161120" cy="48070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7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  <a:p>
            <a:pPr marL="630000" lvl="1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</a:p>
          <a:p>
            <a:pPr marL="900000" lvl="2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3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</a:p>
          <a:p>
            <a:pPr marL="1242000" lvl="3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</a:p>
          <a:p>
            <a:pPr marL="1602000" lvl="4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</a:p>
        </p:txBody>
      </p:sp>
      <p:sp>
        <p:nvSpPr>
          <p:cNvPr id="28" name="Rectangle 7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" name="Rectangle 8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" name="Rectangle 9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dt" idx="7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 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ftr" idx="8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 </a:t>
            </a:r>
          </a:p>
        </p:txBody>
      </p:sp>
      <p:sp>
        <p:nvSpPr>
          <p:cNvPr id="33" name="PlaceHolder 5"/>
          <p:cNvSpPr>
            <a:spLocks noGrp="1"/>
          </p:cNvSpPr>
          <p:nvPr>
            <p:ph type="sldNum" idx="9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EA4365C-AA9B-4CB3-AF05-4AD4A3F15DB6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5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37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2800" b="0" u="none" strike="noStrik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81040" y="1302120"/>
            <a:ext cx="11029320" cy="46728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7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  <a:p>
            <a:pPr marL="630000" lvl="1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</a:p>
          <a:p>
            <a:pPr marL="900000" lvl="2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3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</a:p>
          <a:p>
            <a:pPr marL="1242000" lvl="3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</a:p>
          <a:p>
            <a:pPr marL="1602000" lvl="4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 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4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46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7" name="Rectangle 7"/>
          <p:cNvSpPr/>
          <p:nvPr/>
        </p:nvSpPr>
        <p:spPr>
          <a:xfrm>
            <a:off x="447840" y="5141880"/>
            <a:ext cx="11290680" cy="125856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81040" y="2394000"/>
            <a:ext cx="11029320" cy="21470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3600" b="0" u="none" strike="noStrik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lang="en-US" sz="36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81040" y="4541400"/>
            <a:ext cx="11029320" cy="6001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457200">
              <a:lnSpc>
                <a:spcPct val="110000"/>
              </a:lnSpc>
              <a:spcBef>
                <a:spcPts val="360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US" sz="1800" b="0" u="none" strike="noStrike" cap="all">
                <a:solidFill>
                  <a:schemeClr val="accent1"/>
                </a:solidFill>
                <a:uFillTx/>
                <a:latin typeface="Franklin Gothic Book"/>
              </a:rPr>
              <a:t>Click to edit Master text styles</a:t>
            </a:r>
            <a:endParaRPr lang="en-US" sz="18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dt" idx="11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ftr" idx="12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52" name="PlaceHolder 5"/>
          <p:cNvSpPr>
            <a:spLocks noGrp="1"/>
          </p:cNvSpPr>
          <p:nvPr>
            <p:ph type="sldNum" idx="13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1287D8A-CC04-411E-B3E4-A0676561BF58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54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56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81040" y="729720"/>
            <a:ext cx="11029320" cy="4924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2800" b="0" u="none" strike="noStrik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81040" y="1391400"/>
            <a:ext cx="5194440" cy="44690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7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  <a:p>
            <a:pPr marL="630000" lvl="1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</a:p>
          <a:p>
            <a:pPr marL="900000" lvl="2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3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</a:p>
          <a:p>
            <a:pPr marL="1242000" lvl="3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</a:p>
          <a:p>
            <a:pPr marL="1602000" lvl="4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415920" y="1391400"/>
            <a:ext cx="5194440" cy="44690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7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  <a:p>
            <a:pPr marL="630000" lvl="1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</a:p>
          <a:p>
            <a:pPr marL="900000" lvl="2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3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</a:p>
          <a:p>
            <a:pPr marL="1242000" lvl="3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</a:p>
          <a:p>
            <a:pPr marL="1602000" lvl="4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</a:p>
        </p:txBody>
      </p:sp>
      <p:sp>
        <p:nvSpPr>
          <p:cNvPr id="60" name="PlaceHolder 4"/>
          <p:cNvSpPr>
            <a:spLocks noGrp="1"/>
          </p:cNvSpPr>
          <p:nvPr>
            <p:ph type="dt" idx="14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61" name="PlaceHolder 5"/>
          <p:cNvSpPr>
            <a:spLocks noGrp="1"/>
          </p:cNvSpPr>
          <p:nvPr>
            <p:ph type="ftr" idx="15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62" name="PlaceHolder 6"/>
          <p:cNvSpPr>
            <a:spLocks noGrp="1"/>
          </p:cNvSpPr>
          <p:nvPr>
            <p:ph type="sldNum" idx="16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E4E772A-4111-4716-8CFA-734D5B114FD1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67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8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69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81040" y="729720"/>
            <a:ext cx="1102932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2800" b="0" u="none" strike="noStrik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81040" y="2250720"/>
            <a:ext cx="5194440" cy="557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81040" y="2926080"/>
            <a:ext cx="5194440" cy="2934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7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  <a:p>
            <a:pPr marL="630000" lvl="1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</a:p>
          <a:p>
            <a:pPr marL="900000" lvl="2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3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</a:p>
          <a:p>
            <a:pPr marL="1242000" lvl="3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</a:p>
          <a:p>
            <a:pPr marL="1602000" lvl="4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415920" y="2250720"/>
            <a:ext cx="5194440" cy="552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45720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415920" y="2926080"/>
            <a:ext cx="5194440" cy="2934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306000" indent="-30600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7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Master text styles</a:t>
            </a:r>
          </a:p>
          <a:p>
            <a:pPr marL="630000" lvl="1" indent="-306000" defTabSz="4572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4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level</a:t>
            </a:r>
          </a:p>
          <a:p>
            <a:pPr marL="900000" lvl="2" indent="-270000" defTabSz="457200">
              <a:lnSpc>
                <a:spcPct val="100000"/>
              </a:lnSpc>
              <a:spcBef>
                <a:spcPts val="26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3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level</a:t>
            </a:r>
          </a:p>
          <a:p>
            <a:pPr marL="1242000" lvl="3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level</a:t>
            </a:r>
          </a:p>
          <a:p>
            <a:pPr marL="1602000" lvl="4" indent="-234000" defTabSz="457200">
              <a:lnSpc>
                <a:spcPct val="100000"/>
              </a:lnSpc>
              <a:spcBef>
                <a:spcPts val="221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level</a:t>
            </a:r>
          </a:p>
        </p:txBody>
      </p:sp>
      <p:sp>
        <p:nvSpPr>
          <p:cNvPr id="75" name="PlaceHolder 6"/>
          <p:cNvSpPr>
            <a:spLocks noGrp="1"/>
          </p:cNvSpPr>
          <p:nvPr>
            <p:ph type="dt" idx="17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76" name="PlaceHolder 7"/>
          <p:cNvSpPr>
            <a:spLocks noGrp="1"/>
          </p:cNvSpPr>
          <p:nvPr>
            <p:ph type="ftr" idx="18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77" name="PlaceHolder 8"/>
          <p:cNvSpPr>
            <a:spLocks noGrp="1"/>
          </p:cNvSpPr>
          <p:nvPr>
            <p:ph type="sldNum" idx="19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72CF899-95CF-4D31-9A7E-2E0B529D7341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9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81" name="Picture 7" descr="Logo&#10;&#10;Description automatically generated"/>
          <p:cNvPicPr/>
          <p:nvPr/>
        </p:nvPicPr>
        <p:blipFill>
          <a:blip r:embed="rId9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76000" y="729720"/>
            <a:ext cx="11029320" cy="591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2800" b="0" u="none" strike="noStrike" cap="all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Demi"/>
              </a:rPr>
              <a:t>Click to edit Master title style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dt" idx="2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ftr" idx="2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sldNum" idx="2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6387A79-9BC0-4B10-9B6D-9709C3EB731C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7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3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1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8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6" name="Rectangle 9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7" name="Rectangle 10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IN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98" name="Picture 7" descr="Logo&#10;&#10;Description automatically generated"/>
          <p:cNvPicPr/>
          <p:nvPr/>
        </p:nvPicPr>
        <p:blipFill>
          <a:blip r:embed="rId3"/>
          <a:stretch/>
        </p:blipFill>
        <p:spPr>
          <a:xfrm>
            <a:off x="10485000" y="6437880"/>
            <a:ext cx="1125360" cy="364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9" name="PlaceHolder 1"/>
          <p:cNvSpPr>
            <a:spLocks noGrp="1"/>
          </p:cNvSpPr>
          <p:nvPr>
            <p:ph type="dt" idx="23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&lt;date/time&gt;</a:t>
            </a:r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ftr" idx="24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>
            <a:lvl1pPr indent="0" algn="ctr">
              <a:buNone/>
              <a:defRPr lang="en-IN" sz="1400" b="0" u="none" strike="noStrik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u="none" strike="noStrike">
                <a:solidFill>
                  <a:srgbClr val="000000"/>
                </a:solidFill>
                <a:uFillTx/>
                <a:latin typeface="Times New Roman"/>
              </a:rPr>
              <a:t>&lt;footer&gt;</a:t>
            </a:r>
          </a:p>
        </p:txBody>
      </p:sp>
      <p:sp>
        <p:nvSpPr>
          <p:cNvPr id="101" name="PlaceHolder 3"/>
          <p:cNvSpPr>
            <a:spLocks noGrp="1"/>
          </p:cNvSpPr>
          <p:nvPr>
            <p:ph type="sldNum" idx="25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B2E6E23-0FED-4D40-9CE4-C90743795F32}" type="slidenum">
              <a:rPr lang="en-US" sz="900" b="0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Franklin Gothic Book"/>
              </a:rPr>
              <a:t>‹#›</a:t>
            </a:fld>
            <a:endParaRPr lang="en-IN" sz="900" b="0" u="none" strike="noStrik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ega-shield.vercel.app" TargetMode="External"/><Relationship Id="rId2" Type="http://schemas.openxmlformats.org/officeDocument/2006/relationships/hyperlink" Target="https://github.com/ParasSalunke/Stega-Shield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359000" y="1821600"/>
            <a:ext cx="9143640" cy="9774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algn="ctr" defTabSz="457200">
              <a:lnSpc>
                <a:spcPct val="100000"/>
              </a:lnSpc>
              <a:buNone/>
            </a:pPr>
            <a:r>
              <a:rPr lang="en-US" sz="3600" b="1" u="none" strike="noStrike" cap="all">
                <a:solidFill>
                  <a:schemeClr val="accent1"/>
                </a:solidFill>
                <a:uFillTx/>
                <a:latin typeface="Arial"/>
              </a:rPr>
              <a:t>SECURE DATA HIDING IN IMAGES USING STEGANOGRAPHY </a:t>
            </a:r>
            <a:endParaRPr lang="en-US" sz="36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24" name="TextBox 2"/>
          <p:cNvSpPr/>
          <p:nvPr/>
        </p:nvSpPr>
        <p:spPr>
          <a:xfrm>
            <a:off x="-329760" y="1034280"/>
            <a:ext cx="12726360" cy="578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3200" b="1" u="none" strike="noStrike">
                <a:solidFill>
                  <a:schemeClr val="accent1">
                    <a:lumMod val="75000"/>
                  </a:schemeClr>
                </a:solidFill>
                <a:uFillTx/>
                <a:latin typeface="Arial"/>
              </a:rPr>
              <a:t>CAPSTONE PROJECT</a:t>
            </a:r>
            <a:endParaRPr lang="en-IN" sz="32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5" name="TextBox 3"/>
          <p:cNvSpPr/>
          <p:nvPr/>
        </p:nvSpPr>
        <p:spPr>
          <a:xfrm>
            <a:off x="2106000" y="4155480"/>
            <a:ext cx="7979760" cy="250324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1440" tIns="45720" rIns="91440" bIns="4572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2000" b="1" u="none" strike="noStrike" dirty="0">
                <a:solidFill>
                  <a:schemeClr val="accent1">
                    <a:lumMod val="75000"/>
                  </a:schemeClr>
                </a:solidFill>
                <a:uFillTx/>
                <a:latin typeface="Arial"/>
              </a:rPr>
              <a:t>Presented By: Paras Nitin Salunke</a:t>
            </a:r>
            <a:endParaRPr lang="en-IN" sz="2000" b="0" u="none" strike="noStrike" dirty="0">
              <a:solidFill>
                <a:schemeClr val="accent1">
                  <a:lumMod val="75000"/>
                </a:schemeClr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en-US" sz="2000" b="1" u="none" strike="noStrike" dirty="0">
                <a:solidFill>
                  <a:schemeClr val="accent1">
                    <a:lumMod val="75000"/>
                  </a:schemeClr>
                </a:solidFill>
                <a:uFillTx/>
                <a:latin typeface="Arial"/>
              </a:rPr>
              <a:t>Student Name : Paras Nitin Salunke</a:t>
            </a:r>
            <a:endParaRPr lang="en-IN" sz="2000" b="0" u="none" strike="noStrike" dirty="0">
              <a:solidFill>
                <a:schemeClr val="accent1">
                  <a:lumMod val="75000"/>
                </a:schemeClr>
              </a:solidFill>
              <a:uFillTx/>
              <a:latin typeface="Arial"/>
            </a:endParaRPr>
          </a:p>
          <a:p>
            <a:pPr>
              <a:spcBef>
                <a:spcPts val="1191"/>
              </a:spcBef>
              <a:spcAft>
                <a:spcPts val="992"/>
              </a:spcAft>
            </a:pPr>
            <a:r>
              <a:rPr lang="en-US" sz="2000" b="1" u="none" strike="noStrike" dirty="0">
                <a:solidFill>
                  <a:schemeClr val="accent1">
                    <a:lumMod val="75000"/>
                  </a:schemeClr>
                </a:solidFill>
                <a:uFillTx/>
                <a:latin typeface="Arial"/>
              </a:rPr>
              <a:t>College Name &amp; Department : MIT Art, Design and Technology University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</a:rPr>
              <a:t> B. Tech CSE</a:t>
            </a:r>
            <a:endParaRPr lang="en-IN" sz="2000" b="0" u="none" strike="noStrike" dirty="0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lang="en-IN" sz="20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IN" sz="20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 Stega Shield -  Advance Image Encoder">
            <a:extLst>
              <a:ext uri="{FF2B5EF4-FFF2-40B4-BE49-F238E27FC236}">
                <a16:creationId xmlns:a16="http://schemas.microsoft.com/office/drawing/2014/main" id="{26072E9C-4C8F-333A-BFB9-9EAC9074C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305" y="803189"/>
            <a:ext cx="7375390" cy="581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18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IN" sz="2800" b="0" u="none" strike="noStrike" cap="all">
                <a:solidFill>
                  <a:schemeClr val="accent1"/>
                </a:solidFill>
                <a:uFillTx/>
                <a:latin typeface="Franklin Gothic Demi"/>
              </a:rPr>
              <a:t>Conclusion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1061914" y="1302120"/>
            <a:ext cx="10067573" cy="4243713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algn="just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</a:pPr>
            <a:r>
              <a:rPr lang="en-IN" sz="2000" dirty="0">
                <a:solidFill>
                  <a:srgbClr val="404040"/>
                </a:solidFill>
                <a:latin typeface="Franklin Gothic Book"/>
                <a:ea typeface="+mj-lt"/>
                <a:cs typeface="+mj-lt"/>
              </a:rPr>
              <a:t>The Stega-Shield project is a modern and secure web application designed to hide secret messages within images using advanced steganography and encryption techniques. By leveraging cutting-edge technologies such as React and Tailwind CSS, Stega-Shield offers a seamless and responsive user experience. The project ensures that all data processing occurs on the client-side, which guarantees that no data leaves the user's browser, thus maintaining a high level of security. The inclusion of AES encryption provides optional password protection, adding an extra layer of security for hidden messages. Additionally, features like real-time image preview and responsive design enhance the overall usability of the application. The project is well-documented and easy to set up, encouraging contributions from the developer community. As an open-source project licensed under the MIT License, Stega-Shield promotes collaboration and continuous improvement, making it a valuable tool for secure communication.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IN" sz="2800" b="0" u="none" strike="noStrike" cap="all">
                <a:solidFill>
                  <a:schemeClr val="accent1"/>
                </a:solidFill>
                <a:uFillTx/>
                <a:latin typeface="Franklin Gothic Demi"/>
              </a:rPr>
              <a:t>GitHub Link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03CEFF-0B4D-4631-059B-42F4A3ED338D}"/>
              </a:ext>
            </a:extLst>
          </p:cNvPr>
          <p:cNvSpPr txBox="1"/>
          <p:nvPr/>
        </p:nvSpPr>
        <p:spPr>
          <a:xfrm>
            <a:off x="2587699" y="2767508"/>
            <a:ext cx="701314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Ø"/>
            </a:pPr>
            <a:r>
              <a:rPr lang="en-US" sz="2000" dirty="0"/>
              <a:t>GitHub Link: </a:t>
            </a:r>
            <a:r>
              <a:rPr lang="en-US" sz="2000" dirty="0">
                <a:ea typeface="+mn-lt"/>
                <a:cs typeface="+mn-lt"/>
                <a:hlinkClick r:id="rId2"/>
              </a:rPr>
              <a:t>https://github.com/ParasSalunke/Stega-Shield</a:t>
            </a:r>
            <a:endParaRPr lang="en-US" sz="2000"/>
          </a:p>
          <a:p>
            <a:endParaRPr lang="en-US" sz="2000" dirty="0"/>
          </a:p>
          <a:p>
            <a:pPr marL="342900" indent="-342900">
              <a:buFont typeface="Wingdings"/>
              <a:buChar char="Ø"/>
            </a:pPr>
            <a:r>
              <a:rPr lang="en-US" sz="2000"/>
              <a:t>Demo Link: </a:t>
            </a:r>
            <a:r>
              <a:rPr lang="en-US" sz="2000" dirty="0">
                <a:ea typeface="+mn-lt"/>
                <a:cs typeface="+mn-lt"/>
                <a:hlinkClick r:id="rId3"/>
              </a:rPr>
              <a:t>https://stega-shield.vercel.app</a:t>
            </a:r>
          </a:p>
          <a:p>
            <a:endParaRPr lang="en-US"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/>
          </p:nvPr>
        </p:nvSpPr>
        <p:spPr>
          <a:xfrm>
            <a:off x="536652" y="1346508"/>
            <a:ext cx="11088504" cy="4154937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marL="342900" indent="-342900">
              <a:lnSpc>
                <a:spcPct val="110000"/>
              </a:lnSpc>
              <a:spcBef>
                <a:spcPts val="1417"/>
              </a:spcBef>
              <a:buFont typeface="Wingdings"/>
              <a:buChar char="Ø"/>
            </a:pPr>
            <a:r>
              <a:rPr 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  <a:ea typeface="+mj-lt"/>
                <a:cs typeface="+mj-lt"/>
              </a:rPr>
              <a:t>Support for Video &amp; Audio Steganography: Expanding beyond images for broader data concealment.</a:t>
            </a:r>
          </a:p>
          <a:p>
            <a:pPr marL="342900" indent="-342900">
              <a:lnSpc>
                <a:spcPct val="110000"/>
              </a:lnSpc>
              <a:spcBef>
                <a:spcPts val="1417"/>
              </a:spcBef>
              <a:buFont typeface="Wingdings"/>
              <a:buChar char="Ø"/>
            </a:pPr>
            <a:r>
              <a:rPr 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  <a:ea typeface="+mj-lt"/>
                <a:cs typeface="+mj-lt"/>
              </a:rPr>
              <a:t>Mobile App Integration: Bringing secure steganography to Android &amp; iOS devices.</a:t>
            </a:r>
          </a:p>
          <a:p>
            <a:pPr marL="342900" indent="-342900">
              <a:lnSpc>
                <a:spcPct val="110000"/>
              </a:lnSpc>
              <a:spcBef>
                <a:spcPts val="1417"/>
              </a:spcBef>
              <a:buFont typeface="Wingdings"/>
              <a:buChar char="Ø"/>
            </a:pPr>
            <a:r>
              <a:rPr 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  <a:ea typeface="+mj-lt"/>
                <a:cs typeface="+mj-lt"/>
              </a:rPr>
              <a:t>AI-Powered Steganography: Leveraging machine learning to optimize and enhance message embedding techniques.</a:t>
            </a:r>
          </a:p>
          <a:p>
            <a:pPr marL="342900" indent="-342900">
              <a:lnSpc>
                <a:spcPct val="110000"/>
              </a:lnSpc>
              <a:spcBef>
                <a:spcPts val="1417"/>
              </a:spcBef>
              <a:buFont typeface="Wingdings"/>
              <a:buChar char="Ø"/>
            </a:pPr>
            <a:r>
              <a:rPr 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  <a:ea typeface="+mj-lt"/>
                <a:cs typeface="+mj-lt"/>
              </a:rPr>
              <a:t>Cloud Storage &amp; Sharing Options: Securely store and share encoded images while maintaining privacy.</a:t>
            </a:r>
          </a:p>
          <a:p>
            <a:pPr marL="342900" indent="-342900">
              <a:lnSpc>
                <a:spcPct val="110000"/>
              </a:lnSpc>
              <a:spcBef>
                <a:spcPts val="1417"/>
              </a:spcBef>
              <a:buFont typeface="Wingdings"/>
              <a:buChar char="Ø"/>
            </a:pPr>
            <a:r>
              <a:rPr 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  <a:ea typeface="+mj-lt"/>
                <a:cs typeface="+mj-lt"/>
              </a:rPr>
              <a:t>Blockchain-Based Authentication: Ensuring message authenticity and preventing unauthorized alterations.</a:t>
            </a:r>
          </a:p>
        </p:txBody>
      </p:sp>
      <p:sp>
        <p:nvSpPr>
          <p:cNvPr id="143" name="Title 4"/>
          <p:cNvSpPr/>
          <p:nvPr/>
        </p:nvSpPr>
        <p:spPr>
          <a:xfrm>
            <a:off x="535680" y="844560"/>
            <a:ext cx="11029320" cy="529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b">
            <a:normAutofit fontScale="77500" lnSpcReduction="19999"/>
          </a:bodyPr>
          <a:lstStyle/>
          <a:p>
            <a:pPr defTabSz="457200">
              <a:lnSpc>
                <a:spcPct val="100000"/>
              </a:lnSpc>
            </a:pPr>
            <a:r>
              <a:rPr lang="en-US" sz="4400" b="1" u="none" strike="noStrike" cap="all">
                <a:solidFill>
                  <a:schemeClr val="accent1"/>
                </a:solidFill>
                <a:uFillTx/>
                <a:latin typeface="Arial"/>
              </a:rPr>
              <a:t>Future scope(optional)</a:t>
            </a:r>
            <a:endParaRPr lang="en-IN" sz="4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463040" y="2766240"/>
            <a:ext cx="92984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algn="ctr" defTabSz="457200">
              <a:lnSpc>
                <a:spcPct val="100000"/>
              </a:lnSpc>
              <a:buNone/>
            </a:pPr>
            <a:r>
              <a:rPr lang="en-US" sz="2800" b="1" u="none" strike="noStrike" cap="all">
                <a:solidFill>
                  <a:srgbClr val="002060"/>
                </a:solidFill>
                <a:uFillTx/>
                <a:latin typeface="Arial"/>
              </a:rPr>
              <a:t>THANK YOU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49600" y="55836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2800" b="1" u="none" strike="noStrike" cap="all">
                <a:solidFill>
                  <a:srgbClr val="002060"/>
                </a:solidFill>
                <a:uFillTx/>
                <a:latin typeface="Arial"/>
              </a:rPr>
              <a:t>OUTLINE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838080" y="1618920"/>
            <a:ext cx="11018520" cy="5238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US" sz="20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Franklin Gothic Book"/>
              </a:rPr>
              <a:t>  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5280" indent="-30528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  <a:tabLst>
                <a:tab pos="0" algn="l"/>
              </a:tabLst>
            </a:pPr>
            <a:r>
              <a:rPr lang="en-US" sz="20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Franklin Gothic Book"/>
              </a:rPr>
              <a:t>Problem Statement 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5280" indent="-30528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  <a:tabLst>
                <a:tab pos="0" algn="l"/>
              </a:tabLst>
            </a:pPr>
            <a:r>
              <a:rPr lang="en-US" sz="20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Franklin Gothic Book"/>
              </a:rPr>
              <a:t>Technology used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5280" indent="-30528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  <a:tabLst>
                <a:tab pos="0" algn="l"/>
              </a:tabLst>
            </a:pPr>
            <a:r>
              <a:rPr lang="en-US" sz="20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Franklin Gothic Book"/>
              </a:rPr>
              <a:t>Wow factor 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5280" indent="-30528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  <a:tabLst>
                <a:tab pos="0" algn="l"/>
              </a:tabLst>
            </a:pPr>
            <a:r>
              <a:rPr lang="en-US" sz="20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Franklin Gothic Book"/>
              </a:rPr>
              <a:t>End users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5280" indent="-30528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  <a:tabLst>
                <a:tab pos="0" algn="l"/>
              </a:tabLst>
            </a:pPr>
            <a:r>
              <a:rPr lang="en-US" sz="20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Franklin Gothic Book"/>
              </a:rPr>
              <a:t>Result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5280" indent="-30528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  <a:tabLst>
                <a:tab pos="0" algn="l"/>
              </a:tabLst>
            </a:pPr>
            <a:r>
              <a:rPr lang="en-US" sz="20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Franklin Gothic Book"/>
              </a:rPr>
              <a:t>Conclusion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5280" indent="-30528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  <a:tabLst>
                <a:tab pos="0" algn="l"/>
              </a:tabLst>
            </a:pPr>
            <a:r>
              <a:rPr lang="en-US" sz="20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Franklin Gothic Book"/>
              </a:rPr>
              <a:t>Git-hub Link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marL="305280" indent="-30528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Clr>
                <a:srgbClr val="1CADE4"/>
              </a:buClr>
              <a:buSzPct val="92000"/>
              <a:buFont typeface="Wingdings 2" charset="2"/>
              <a:buChar char=""/>
              <a:tabLst>
                <a:tab pos="0" algn="l"/>
              </a:tabLst>
            </a:pPr>
            <a:r>
              <a:rPr lang="en-US" sz="2000" b="1" u="none" strike="noStrike"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/>
                <a:ea typeface="Franklin Gothic Book"/>
              </a:rPr>
              <a:t>Future scope</a:t>
            </a: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indent="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indent="0" defTabSz="457200">
              <a:lnSpc>
                <a:spcPct val="11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US" sz="20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  <a:p>
            <a:pPr indent="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None/>
              <a:tabLst>
                <a:tab pos="0" algn="l"/>
              </a:tabLst>
            </a:pPr>
            <a:endParaRPr lang="en-US" sz="1700" b="0" u="none" strike="noStrike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Boo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77500" lnSpcReduction="19999"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4400" b="1" u="none" strike="noStrike" cap="all">
                <a:solidFill>
                  <a:schemeClr val="accent1"/>
                </a:solidFill>
                <a:uFillTx/>
                <a:latin typeface="Arial"/>
              </a:rPr>
              <a:t>Problem Statement</a:t>
            </a:r>
            <a:endParaRPr lang="en-US" sz="44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1177530" y="1925699"/>
            <a:ext cx="9830836" cy="3008237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algn="just" defTabSz="457200">
              <a:lnSpc>
                <a:spcPct val="110000"/>
              </a:lnSpc>
              <a:spcBef>
                <a:spcPts val="641"/>
              </a:spcBef>
              <a:spcAft>
                <a:spcPts val="601"/>
              </a:spcAft>
              <a:tabLst>
                <a:tab pos="0" algn="l"/>
              </a:tabLst>
            </a:pPr>
            <a:r>
              <a:rPr lang="en-IN" sz="2000" dirty="0">
                <a:solidFill>
                  <a:srgbClr val="0F0F0F"/>
                </a:solidFill>
                <a:latin typeface="Franklin Gothic Book"/>
                <a:ea typeface="+mj-lt"/>
                <a:cs typeface="+mj-lt"/>
              </a:rPr>
              <a:t>In today's digital age, secure communication is paramount, yet traditional encryption methods can attract unwanted attention. There is a need for a user-friendly, secure tool that uses steganography to hide secret messages within images. This tool must ensure client-side data processing, offer robust security features like AES encryption, and provide an intuitive, responsive user experience. Stega-Shield addresses these needs by offering a modern, secure, and efficient solution for steganography and encrypted communication.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77500" lnSpcReduction="19999"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4400" b="1" u="none" strike="noStrike" cap="all">
                <a:solidFill>
                  <a:schemeClr val="accent1"/>
                </a:solidFill>
                <a:uFillTx/>
                <a:latin typeface="Arial"/>
              </a:rPr>
              <a:t>Technology  used</a:t>
            </a:r>
            <a:endParaRPr lang="en-US" sz="44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582283" y="1109394"/>
            <a:ext cx="11028794" cy="4638684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marL="514350" indent="-51435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</a:rPr>
              <a:t>React.js (v19.0.0): Component-based UI for a seamless user experience.</a:t>
            </a:r>
            <a:endParaRPr lang="en-US" sz="2000" dirty="0">
              <a:solidFill>
                <a:schemeClr val="dk1">
                  <a:lumMod val="75000"/>
                  <a:lumOff val="25000"/>
                </a:schemeClr>
              </a:solidFill>
              <a:latin typeface="Franklin Gothic Demi"/>
            </a:endParaRPr>
          </a:p>
          <a:p>
            <a:pPr marL="514350" indent="-51435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</a:rPr>
              <a:t>Vite (v6.1.0): High-speed development and optimized build process.</a:t>
            </a:r>
            <a:endParaRPr lang="en-US" sz="2000" dirty="0">
              <a:solidFill>
                <a:schemeClr val="dk1">
                  <a:lumMod val="75000"/>
                  <a:lumOff val="25000"/>
                </a:schemeClr>
              </a:solidFill>
              <a:latin typeface="Franklin Gothic Demi"/>
            </a:endParaRPr>
          </a:p>
          <a:p>
            <a:pPr marL="514350" indent="-51435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</a:rPr>
              <a:t>Crypto-Js (v4.2.0): AES encryption for enhanced message security.</a:t>
            </a:r>
            <a:endParaRPr lang="en-US" sz="2000" dirty="0">
              <a:solidFill>
                <a:schemeClr val="dk1">
                  <a:lumMod val="75000"/>
                  <a:lumOff val="25000"/>
                </a:schemeClr>
              </a:solidFill>
              <a:latin typeface="Franklin Gothic Demi"/>
            </a:endParaRPr>
          </a:p>
          <a:p>
            <a:pPr marL="514350" indent="-51435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</a:rPr>
              <a:t>Tailwind CSS (v4.0.6): Ensures a responsive and modern design.</a:t>
            </a:r>
            <a:endParaRPr lang="en-US" sz="2000" dirty="0">
              <a:solidFill>
                <a:schemeClr val="dk1">
                  <a:lumMod val="75000"/>
                  <a:lumOff val="25000"/>
                </a:schemeClr>
              </a:solidFill>
              <a:latin typeface="Franklin Gothic Demi"/>
            </a:endParaRPr>
          </a:p>
          <a:p>
            <a:pPr marL="514350" indent="-51435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</a:rPr>
              <a:t>Canvas API: Efficient image manipulation and message encoding/decoding.</a:t>
            </a:r>
            <a:endParaRPr lang="en-US" sz="2000" dirty="0">
              <a:solidFill>
                <a:schemeClr val="dk1">
                  <a:lumMod val="75000"/>
                  <a:lumOff val="25000"/>
                </a:schemeClr>
              </a:solidFill>
              <a:latin typeface="Franklin Gothic Demi"/>
            </a:endParaRPr>
          </a:p>
          <a:p>
            <a:pPr marL="514350" indent="-51435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Font typeface="Wingdings"/>
              <a:buChar char="Ø"/>
              <a:tabLst>
                <a:tab pos="0" algn="l"/>
              </a:tabLst>
            </a:pPr>
            <a:r>
              <a:rPr lang="en-US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  <a:ea typeface="+mj-lt"/>
                <a:cs typeface="+mj-lt"/>
              </a:rPr>
              <a:t>React Icons (v5.4.0): Icon components used within the application.</a:t>
            </a:r>
            <a:endParaRPr lang="en-US" sz="2000" dirty="0">
              <a:solidFill>
                <a:schemeClr val="dk1">
                  <a:lumMod val="75000"/>
                  <a:lumOff val="25000"/>
                </a:schemeClr>
              </a:solidFill>
              <a:latin typeface="Franklin Gothic Book"/>
            </a:endParaRPr>
          </a:p>
          <a:p>
            <a:pPr marL="514350" indent="-51435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  <a:ea typeface="+mj-lt"/>
                <a:cs typeface="+mj-lt"/>
              </a:rPr>
              <a:t>Visual Studio Code: Preferr</a:t>
            </a:r>
            <a:r>
              <a:rPr lang="en-IN" sz="2000" dirty="0">
                <a:latin typeface="Franklin Gothic Book"/>
              </a:rPr>
              <a:t>ed code editor for efficient development</a:t>
            </a:r>
            <a:r>
              <a:rPr lang="en-I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  <a:ea typeface="+mj-lt"/>
                <a:cs typeface="+mj-lt"/>
              </a:rPr>
              <a:t> and debugging.</a:t>
            </a:r>
          </a:p>
          <a:p>
            <a:pPr marL="514350" indent="-51435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chemeClr val="dk1">
                    <a:lumMod val="75000"/>
                    <a:lumOff val="25000"/>
                  </a:schemeClr>
                </a:solidFill>
                <a:latin typeface="Franklin Gothic Book"/>
                <a:ea typeface="+mj-lt"/>
                <a:cs typeface="+mj-lt"/>
              </a:rPr>
              <a:t>GitHub: Version control and collaborative development platform used for managing the project.</a:t>
            </a:r>
            <a:endParaRPr lang="en-IN" sz="2000" dirty="0">
              <a:solidFill>
                <a:schemeClr val="dk1">
                  <a:lumMod val="75000"/>
                  <a:lumOff val="25000"/>
                </a:schemeClr>
              </a:solidFill>
              <a:latin typeface="Franklin Gothic Book"/>
            </a:endParaRPr>
          </a:p>
          <a:p>
            <a:pPr marL="514350" indent="-514350"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  <a:buFont typeface="Wingdings"/>
              <a:buChar char="Ø"/>
              <a:tabLst>
                <a:tab pos="0" algn="l"/>
              </a:tabLst>
            </a:pPr>
            <a:endParaRPr lang="en-IN" sz="2000" dirty="0">
              <a:solidFill>
                <a:schemeClr val="dk1">
                  <a:lumMod val="75000"/>
                  <a:lumOff val="25000"/>
                </a:schemeClr>
              </a:solidFill>
              <a:latin typeface="Franklin Gothic Boo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81040" y="77184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US" sz="3200" b="1" u="none" strike="noStrike" cap="all">
                <a:solidFill>
                  <a:schemeClr val="accent1"/>
                </a:solidFill>
                <a:uFillTx/>
                <a:latin typeface="Arial"/>
                <a:ea typeface="Franklin Gothic Demi"/>
              </a:rPr>
              <a:t>Wow factors</a:t>
            </a:r>
            <a:endParaRPr lang="en-US" sz="32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581040" y="1302121"/>
            <a:ext cx="10296912" cy="4302897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marL="342900" indent="-342900" defTabSz="457200"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rgbClr val="0F0F0F"/>
                </a:solidFill>
                <a:latin typeface="Franklin Gothic Book"/>
                <a:ea typeface="+mj-lt"/>
                <a:cs typeface="+mj-lt"/>
              </a:rPr>
              <a:t>Image-based Steganography: Securely hide text messages within images.</a:t>
            </a:r>
            <a:endParaRPr lang="en-IN" sz="2000">
              <a:solidFill>
                <a:srgbClr val="000000"/>
              </a:solidFill>
              <a:latin typeface="Franklin Gothic Book"/>
              <a:ea typeface="+mj-lt"/>
              <a:cs typeface="+mj-lt"/>
            </a:endParaRPr>
          </a:p>
          <a:p>
            <a:pPr defTabSz="457200">
              <a:tabLst>
                <a:tab pos="0" algn="l"/>
              </a:tabLst>
            </a:pPr>
            <a:endParaRPr lang="en-IN" sz="2000" dirty="0">
              <a:solidFill>
                <a:srgbClr val="0F0F0F"/>
              </a:solidFill>
              <a:latin typeface="Franklin Gothic Book"/>
              <a:ea typeface="+mj-lt"/>
              <a:cs typeface="+mj-lt"/>
            </a:endParaRPr>
          </a:p>
          <a:p>
            <a:pPr marL="342900" indent="-342900" defTabSz="457200"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rgbClr val="0F0F0F"/>
                </a:solidFill>
                <a:latin typeface="Franklin Gothic Book"/>
                <a:ea typeface="+mj-lt"/>
                <a:cs typeface="+mj-lt"/>
              </a:rPr>
              <a:t>Encryption Support: Optional password protection using AES encryption.</a:t>
            </a:r>
            <a:endParaRPr lang="en-IN" sz="2000">
              <a:latin typeface="Franklin Gothic Book"/>
            </a:endParaRPr>
          </a:p>
          <a:p>
            <a:pPr defTabSz="457200">
              <a:tabLst>
                <a:tab pos="0" algn="l"/>
              </a:tabLst>
            </a:pPr>
            <a:endParaRPr lang="en-IN" sz="2000" dirty="0">
              <a:solidFill>
                <a:srgbClr val="0F0F0F"/>
              </a:solidFill>
              <a:latin typeface="Franklin Gothic Book"/>
              <a:ea typeface="+mj-lt"/>
              <a:cs typeface="+mj-lt"/>
            </a:endParaRPr>
          </a:p>
          <a:p>
            <a:pPr marL="342900" indent="-342900" defTabSz="457200"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rgbClr val="0F0F0F"/>
                </a:solidFill>
                <a:latin typeface="Franklin Gothic Book"/>
                <a:ea typeface="+mj-lt"/>
                <a:cs typeface="+mj-lt"/>
              </a:rPr>
              <a:t>Multiple Encoding Options: Basic Encoder, Advanced Encoder, and Decoder.</a:t>
            </a:r>
            <a:endParaRPr lang="en-IN" sz="2000">
              <a:latin typeface="Franklin Gothic Book"/>
            </a:endParaRPr>
          </a:p>
          <a:p>
            <a:pPr defTabSz="457200">
              <a:tabLst>
                <a:tab pos="0" algn="l"/>
              </a:tabLst>
            </a:pPr>
            <a:endParaRPr lang="en-IN" sz="2000" dirty="0">
              <a:solidFill>
                <a:srgbClr val="0F0F0F"/>
              </a:solidFill>
              <a:latin typeface="Franklin Gothic Book"/>
              <a:ea typeface="+mj-lt"/>
              <a:cs typeface="+mj-lt"/>
            </a:endParaRPr>
          </a:p>
          <a:p>
            <a:pPr marL="342900" indent="-342900" defTabSz="457200"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rgbClr val="0F0F0F"/>
                </a:solidFill>
                <a:latin typeface="Franklin Gothic Book"/>
                <a:ea typeface="+mj-lt"/>
                <a:cs typeface="+mj-lt"/>
              </a:rPr>
              <a:t>Client-side Processing: Ensures no data leaves the user's browser.</a:t>
            </a:r>
            <a:endParaRPr lang="en-IN" sz="2000">
              <a:latin typeface="Franklin Gothic Book"/>
            </a:endParaRPr>
          </a:p>
          <a:p>
            <a:pPr defTabSz="457200">
              <a:tabLst>
                <a:tab pos="0" algn="l"/>
              </a:tabLst>
            </a:pPr>
            <a:endParaRPr lang="en-IN" sz="2000" dirty="0">
              <a:solidFill>
                <a:srgbClr val="0F0F0F"/>
              </a:solidFill>
              <a:latin typeface="Franklin Gothic Book"/>
              <a:ea typeface="+mj-lt"/>
              <a:cs typeface="+mj-lt"/>
            </a:endParaRPr>
          </a:p>
          <a:p>
            <a:pPr marL="342900" indent="-342900" defTabSz="457200"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rgbClr val="0F0F0F"/>
                </a:solidFill>
                <a:latin typeface="Franklin Gothic Book"/>
                <a:ea typeface="+mj-lt"/>
                <a:cs typeface="+mj-lt"/>
              </a:rPr>
              <a:t>Real-time Image Preview: Provides immediate feedback on the encoding process.</a:t>
            </a:r>
            <a:endParaRPr lang="en-IN" sz="2000">
              <a:latin typeface="Franklin Gothic Book"/>
            </a:endParaRPr>
          </a:p>
          <a:p>
            <a:pPr defTabSz="457200">
              <a:tabLst>
                <a:tab pos="0" algn="l"/>
              </a:tabLst>
            </a:pPr>
            <a:endParaRPr lang="en-IN" sz="2000" dirty="0">
              <a:solidFill>
                <a:srgbClr val="0F0F0F"/>
              </a:solidFill>
              <a:latin typeface="Franklin Gothic Book"/>
              <a:ea typeface="+mj-lt"/>
              <a:cs typeface="+mj-lt"/>
            </a:endParaRPr>
          </a:p>
          <a:p>
            <a:pPr marL="342900" indent="-342900" defTabSz="457200"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rgbClr val="0F0F0F"/>
                </a:solidFill>
                <a:latin typeface="Franklin Gothic Book"/>
                <a:ea typeface="+mj-lt"/>
                <a:cs typeface="+mj-lt"/>
              </a:rPr>
              <a:t>Responsive Design: Built with Tailwind CSS for a seamless user experience across devices.</a:t>
            </a:r>
            <a:endParaRPr lang="en-IN" sz="2000">
              <a:latin typeface="Franklin Gothic Book"/>
            </a:endParaRPr>
          </a:p>
          <a:p>
            <a:pPr defTabSz="457200">
              <a:tabLst>
                <a:tab pos="0" algn="l"/>
              </a:tabLst>
            </a:pPr>
            <a:endParaRPr lang="en-IN" sz="2000" dirty="0">
              <a:solidFill>
                <a:srgbClr val="0F0F0F"/>
              </a:solidFill>
              <a:latin typeface="Franklin Gothic Book"/>
              <a:ea typeface="+mj-lt"/>
              <a:cs typeface="+mj-lt"/>
            </a:endParaRPr>
          </a:p>
          <a:p>
            <a:pPr marL="342900" indent="-342900" defTabSz="457200"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rgbClr val="0F0F0F"/>
                </a:solidFill>
                <a:latin typeface="Franklin Gothic Book"/>
                <a:ea typeface="+mj-lt"/>
                <a:cs typeface="+mj-lt"/>
              </a:rPr>
              <a:t>Security Features: Includes AES encryption for password-protected messages.</a:t>
            </a:r>
            <a:endParaRPr lang="en-IN" sz="2000">
              <a:latin typeface="Franklin Gothic Book"/>
            </a:endParaRPr>
          </a:p>
          <a:p>
            <a:pPr defTabSz="457200">
              <a:tabLst>
                <a:tab pos="0" algn="l"/>
              </a:tabLst>
            </a:pPr>
            <a:endParaRPr lang="en-IN" sz="2000" dirty="0">
              <a:solidFill>
                <a:srgbClr val="0F0F0F"/>
              </a:solidFill>
              <a:latin typeface="Franklin Gothic Book"/>
              <a:ea typeface="+mj-lt"/>
              <a:cs typeface="+mj-lt"/>
            </a:endParaRPr>
          </a:p>
          <a:p>
            <a:pPr marL="342900" indent="-342900" defTabSz="457200">
              <a:buFont typeface="Wingdings"/>
              <a:buChar char="Ø"/>
              <a:tabLst>
                <a:tab pos="0" algn="l"/>
              </a:tabLst>
            </a:pPr>
            <a:r>
              <a:rPr lang="en-IN" sz="2000" dirty="0">
                <a:solidFill>
                  <a:srgbClr val="0F0F0F"/>
                </a:solidFill>
                <a:latin typeface="Franklin Gothic Book"/>
                <a:ea typeface="+mj-lt"/>
                <a:cs typeface="+mj-lt"/>
              </a:rPr>
              <a:t>Support for Various Image Formats: Handles PNG, JPG, and GIF formats.</a:t>
            </a:r>
            <a:endParaRPr lang="en-IN" sz="2000" dirty="0">
              <a:latin typeface="Franklin Gothic Boo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457200">
              <a:lnSpc>
                <a:spcPct val="100000"/>
              </a:lnSpc>
              <a:buNone/>
            </a:pPr>
            <a:r>
              <a:rPr lang="en-IN" sz="2800" b="0" u="none" strike="noStrike" cap="all">
                <a:solidFill>
                  <a:schemeClr val="accent1"/>
                </a:solidFill>
                <a:uFillTx/>
                <a:latin typeface="Franklin Gothic Demi"/>
              </a:rPr>
              <a:t>End users</a:t>
            </a:r>
            <a:endParaRPr lang="en-US" sz="2800" b="0" u="none" strike="noStrike">
              <a:solidFill>
                <a:schemeClr val="dk1"/>
              </a:solidFill>
              <a:uFillTx/>
              <a:latin typeface="Franklin Gothic Book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581040" y="1235538"/>
            <a:ext cx="11251261" cy="3555693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marL="285750" indent="-285750" defTabSz="457200">
              <a:lnSpc>
                <a:spcPct val="110000"/>
              </a:lnSpc>
              <a:buFont typeface="Wingdings"/>
              <a:buChar char="Ø"/>
            </a:pPr>
            <a:r>
              <a:rPr lang="en-IN" sz="2000" dirty="0">
                <a:solidFill>
                  <a:srgbClr val="404040"/>
                </a:solidFill>
                <a:latin typeface="Franklin Gothic Book"/>
                <a:ea typeface="+mj-lt"/>
                <a:cs typeface="+mj-lt"/>
              </a:rPr>
              <a:t>Individuals who want to securely hide and encode secret messages within images.</a:t>
            </a:r>
            <a:endParaRPr lang="en-US" sz="2000" dirty="0">
              <a:latin typeface="Franklin Gothic Book"/>
            </a:endParaRPr>
          </a:p>
          <a:p>
            <a:pPr defTabSz="457200">
              <a:lnSpc>
                <a:spcPct val="110000"/>
              </a:lnSpc>
            </a:pPr>
            <a:endParaRPr lang="en-IN" sz="2000" dirty="0">
              <a:solidFill>
                <a:srgbClr val="404040"/>
              </a:solidFill>
              <a:latin typeface="Franklin Gothic Book"/>
              <a:ea typeface="+mj-lt"/>
              <a:cs typeface="+mj-lt"/>
            </a:endParaRPr>
          </a:p>
          <a:p>
            <a:pPr marL="285750" indent="-285750" defTabSz="457200">
              <a:lnSpc>
                <a:spcPct val="110000"/>
              </a:lnSpc>
              <a:buFont typeface="Wingdings"/>
              <a:buChar char="Ø"/>
            </a:pPr>
            <a:r>
              <a:rPr lang="en-IN" sz="2000" dirty="0">
                <a:solidFill>
                  <a:srgbClr val="404040"/>
                </a:solidFill>
                <a:latin typeface="Franklin Gothic Book"/>
                <a:ea typeface="+mj-lt"/>
                <a:cs typeface="+mj-lt"/>
              </a:rPr>
              <a:t>Users who need to protect sensitive information using steganography and encryption.</a:t>
            </a:r>
            <a:endParaRPr lang="en-IN" sz="2000">
              <a:latin typeface="Franklin Gothic Book"/>
            </a:endParaRPr>
          </a:p>
          <a:p>
            <a:pPr defTabSz="457200">
              <a:lnSpc>
                <a:spcPct val="110000"/>
              </a:lnSpc>
            </a:pPr>
            <a:endParaRPr lang="en-IN" sz="2000" dirty="0">
              <a:solidFill>
                <a:srgbClr val="404040"/>
              </a:solidFill>
              <a:latin typeface="Franklin Gothic Book"/>
              <a:ea typeface="+mj-lt"/>
              <a:cs typeface="+mj-lt"/>
            </a:endParaRPr>
          </a:p>
          <a:p>
            <a:pPr marL="285750" indent="-285750" defTabSz="457200">
              <a:lnSpc>
                <a:spcPct val="110000"/>
              </a:lnSpc>
              <a:buFont typeface="Wingdings"/>
              <a:buChar char="Ø"/>
            </a:pPr>
            <a:r>
              <a:rPr lang="en-IN" sz="2000" dirty="0">
                <a:solidFill>
                  <a:srgbClr val="404040"/>
                </a:solidFill>
                <a:latin typeface="Franklin Gothic Book"/>
                <a:ea typeface="+mj-lt"/>
                <a:cs typeface="+mj-lt"/>
              </a:rPr>
              <a:t>People looking for a user-friendly and secure way to encode and decode hidden messages in images.</a:t>
            </a:r>
            <a:endParaRPr lang="en-IN" sz="2000">
              <a:latin typeface="Franklin Gothic Book"/>
            </a:endParaRPr>
          </a:p>
          <a:p>
            <a:pPr defTabSz="457200">
              <a:lnSpc>
                <a:spcPct val="110000"/>
              </a:lnSpc>
            </a:pPr>
            <a:endParaRPr lang="en-IN" sz="2000" dirty="0">
              <a:solidFill>
                <a:srgbClr val="404040"/>
              </a:solidFill>
              <a:latin typeface="Franklin Gothic Book"/>
              <a:ea typeface="+mj-lt"/>
              <a:cs typeface="+mj-lt"/>
            </a:endParaRPr>
          </a:p>
          <a:p>
            <a:pPr marL="285750" indent="-285750" defTabSz="457200">
              <a:lnSpc>
                <a:spcPct val="110000"/>
              </a:lnSpc>
              <a:buFont typeface="Wingdings"/>
              <a:buChar char="Ø"/>
            </a:pPr>
            <a:r>
              <a:rPr lang="en-IN" sz="2000" dirty="0">
                <a:solidFill>
                  <a:srgbClr val="404040"/>
                </a:solidFill>
                <a:latin typeface="Franklin Gothic Book"/>
                <a:ea typeface="+mj-lt"/>
                <a:cs typeface="+mj-lt"/>
              </a:rPr>
              <a:t>Developers or enthusiasts interested in exploring steganography and encryption techniques through a modern web application.</a:t>
            </a:r>
            <a:endParaRPr lang="en-IN" sz="2000" dirty="0">
              <a:latin typeface="Franklin Gothic Book"/>
            </a:endParaRPr>
          </a:p>
          <a:p>
            <a:pPr defTabSz="457200">
              <a:lnSpc>
                <a:spcPct val="110000"/>
              </a:lnSpc>
              <a:spcBef>
                <a:spcPts val="340"/>
              </a:spcBef>
              <a:spcAft>
                <a:spcPts val="601"/>
              </a:spcAft>
            </a:pPr>
            <a:endParaRPr lang="en-IN" sz="1700" b="0" u="none" strike="noStrike" dirty="0">
              <a:solidFill>
                <a:schemeClr val="dk1">
                  <a:lumMod val="75000"/>
                  <a:lumOff val="25000"/>
                </a:schemeClr>
              </a:solidFill>
              <a:uFillTx/>
              <a:latin typeface="Franklin Gothic Dem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>
            <a:extLst>
              <a:ext uri="{FF2B5EF4-FFF2-40B4-BE49-F238E27FC236}">
                <a16:creationId xmlns:a16="http://schemas.microsoft.com/office/drawing/2014/main" id="{8FEE1DF7-5D91-E9CB-D055-05B2806D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defTabSz="457200">
              <a:lnSpc>
                <a:spcPct val="100000"/>
              </a:lnSpc>
            </a:pPr>
            <a:r>
              <a:rPr lang="en-IN" sz="2800" b="0" u="none" strike="noStrike" cap="all" dirty="0">
                <a:solidFill>
                  <a:schemeClr val="accent1"/>
                </a:solidFill>
                <a:uFillTx/>
                <a:latin typeface="Franklin Gothic Demi"/>
              </a:rPr>
              <a:t>Results</a:t>
            </a:r>
            <a:r>
              <a:rPr lang="en-IN" sz="2800" cap="all" dirty="0">
                <a:solidFill>
                  <a:schemeClr val="accent1"/>
                </a:solidFill>
                <a:latin typeface="Franklin Gothic Demi"/>
              </a:rPr>
              <a:t> (DEMO VIDEO)</a:t>
            </a:r>
            <a:endParaRPr lang="en-US" sz="2800" b="0" u="none" strike="noStrike" dirty="0">
              <a:solidFill>
                <a:schemeClr val="dk1"/>
              </a:solidFill>
              <a:uFillTx/>
              <a:latin typeface="Franklin Gothic Book"/>
            </a:endParaRPr>
          </a:p>
        </p:txBody>
      </p:sp>
      <p:pic>
        <p:nvPicPr>
          <p:cNvPr id="6" name="demo">
            <a:hlinkClick r:id="" action="ppaction://media"/>
            <a:extLst>
              <a:ext uri="{FF2B5EF4-FFF2-40B4-BE49-F238E27FC236}">
                <a16:creationId xmlns:a16="http://schemas.microsoft.com/office/drawing/2014/main" id="{F049C201-28E7-66D3-6CD0-2D23AADF06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2370" y="1224951"/>
            <a:ext cx="9207261" cy="517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530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81040" y="702000"/>
            <a:ext cx="11029320" cy="5299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defTabSz="457200">
              <a:lnSpc>
                <a:spcPct val="100000"/>
              </a:lnSpc>
            </a:pPr>
            <a:r>
              <a:rPr lang="en-IN" sz="2800" b="0" u="none" strike="noStrike" cap="all" dirty="0">
                <a:solidFill>
                  <a:schemeClr val="accent1"/>
                </a:solidFill>
                <a:uFillTx/>
                <a:latin typeface="Franklin Gothic Demi"/>
              </a:rPr>
              <a:t>Results</a:t>
            </a:r>
            <a:r>
              <a:rPr lang="en-IN" sz="2800" cap="all" dirty="0">
                <a:solidFill>
                  <a:schemeClr val="accent1"/>
                </a:solidFill>
                <a:latin typeface="Franklin Gothic Demi"/>
              </a:rPr>
              <a:t> (SCREENSHORTS)</a:t>
            </a:r>
            <a:endParaRPr lang="en-US" sz="2800" b="0" u="none" strike="noStrike" dirty="0">
              <a:solidFill>
                <a:schemeClr val="dk1"/>
              </a:solidFill>
              <a:uFillTx/>
              <a:latin typeface="Franklin Gothic Book"/>
            </a:endParaRPr>
          </a:p>
        </p:txBody>
      </p:sp>
      <p:pic>
        <p:nvPicPr>
          <p:cNvPr id="2" name="Picture 1" descr="Stega Shield - Image Encoder">
            <a:extLst>
              <a:ext uri="{FF2B5EF4-FFF2-40B4-BE49-F238E27FC236}">
                <a16:creationId xmlns:a16="http://schemas.microsoft.com/office/drawing/2014/main" id="{C42771C3-4667-D597-55BF-55DDBB416E6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393" y="1235476"/>
            <a:ext cx="7961215" cy="52822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 Stega Shield - Image Decoder">
            <a:extLst>
              <a:ext uri="{FF2B5EF4-FFF2-40B4-BE49-F238E27FC236}">
                <a16:creationId xmlns:a16="http://schemas.microsoft.com/office/drawing/2014/main" id="{0FFB7F15-02AF-F1A0-F777-128D841A0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352" y="796910"/>
            <a:ext cx="10290432" cy="549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574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8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  <a:tileRect/>
        </a:gradFill>
        <a:gradFill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  <a:tileRect/>
        </a:gradFill>
      </a:fillStyleLst>
      <a:lnStyleLst>
        <a:ln w="12700" cap="rnd" cmpd="sng" algn="ctr">
          <a:prstDash val="solid"/>
        </a:ln>
        <a:ln w="22225" cap="rnd" cmpd="sng" algn="ctr">
          <a:prstDash val="solid"/>
        </a:ln>
        <a:ln w="25400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lumMod val="88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33</TotalTime>
  <Words>88</Words>
  <Application>Microsoft Office PowerPoint</Application>
  <PresentationFormat>Widescreen</PresentationFormat>
  <Paragraphs>32</Paragraphs>
  <Slides>14</Slides>
  <Notes>0</Notes>
  <HiddenSlides>0</HiddenSlides>
  <ScaleCrop>false</ScaleCrop>
  <HeadingPairs>
    <vt:vector size="4" baseType="variant">
      <vt:variant>
        <vt:lpstr>Theme</vt:lpstr>
      </vt:variant>
      <vt:variant>
        <vt:i4>11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DividendVTI</vt:lpstr>
      <vt:lpstr>DividendVTI</vt:lpstr>
      <vt:lpstr>DividendVTI</vt:lpstr>
      <vt:lpstr>DividendVTI</vt:lpstr>
      <vt:lpstr>DividendVTI</vt:lpstr>
      <vt:lpstr>DividendVTI</vt:lpstr>
      <vt:lpstr>DividendVTI</vt:lpstr>
      <vt:lpstr>DividendVTI</vt:lpstr>
      <vt:lpstr>DividendVTI</vt:lpstr>
      <vt:lpstr>DividendVTI</vt:lpstr>
      <vt:lpstr>DividendVTI</vt:lpstr>
      <vt:lpstr>SECURE DATA HIDING IN IMAGES USING STEGANOGRAPHY </vt:lpstr>
      <vt:lpstr>OUTLINE</vt:lpstr>
      <vt:lpstr>Problem Statement</vt:lpstr>
      <vt:lpstr>Technology  used</vt:lpstr>
      <vt:lpstr>Wow factors</vt:lpstr>
      <vt:lpstr>End users</vt:lpstr>
      <vt:lpstr>Results (DEMO VIDEO)</vt:lpstr>
      <vt:lpstr>Results (SCREENSHORTS)</vt:lpstr>
      <vt:lpstr>PowerPoint Presentation</vt:lpstr>
      <vt:lpstr>PowerPoint Presentation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subject/>
  <dc:creator>Vaibhav Ostwal</dc:creator>
  <dc:description/>
  <cp:lastModifiedBy/>
  <cp:revision>322</cp:revision>
  <dcterms:created xsi:type="dcterms:W3CDTF">2021-05-26T16:50:10Z</dcterms:created>
  <dcterms:modified xsi:type="dcterms:W3CDTF">2025-02-16T18:32:48Z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  <property fmtid="{D5CDD505-2E9C-101B-9397-08002B2CF9AE}" pid="3" name="PresentationFormat">
    <vt:lpwstr>Custom</vt:lpwstr>
  </property>
  <property fmtid="{D5CDD505-2E9C-101B-9397-08002B2CF9AE}" pid="4" name="Slides">
    <vt:i4>11</vt:i4>
  </property>
  <property fmtid="{D5CDD505-2E9C-101B-9397-08002B2CF9AE}" pid="5" name="MSIP_Label_e65487c9-99ed-4cbc-93a8-0e9b1796bde5_Enabled">
    <vt:lpwstr>true</vt:lpwstr>
  </property>
  <property fmtid="{D5CDD505-2E9C-101B-9397-08002B2CF9AE}" pid="6" name="MSIP_Label_e65487c9-99ed-4cbc-93a8-0e9b1796bde5_SetDate">
    <vt:lpwstr>2025-02-16T07:50:45Z</vt:lpwstr>
  </property>
  <property fmtid="{D5CDD505-2E9C-101B-9397-08002B2CF9AE}" pid="7" name="MSIP_Label_e65487c9-99ed-4cbc-93a8-0e9b1796bde5_Method">
    <vt:lpwstr>Standard</vt:lpwstr>
  </property>
  <property fmtid="{D5CDD505-2E9C-101B-9397-08002B2CF9AE}" pid="8" name="MSIP_Label_e65487c9-99ed-4cbc-93a8-0e9b1796bde5_Name">
    <vt:lpwstr>defa4170-0d19-0005-0004-bc88714345d2</vt:lpwstr>
  </property>
  <property fmtid="{D5CDD505-2E9C-101B-9397-08002B2CF9AE}" pid="9" name="MSIP_Label_e65487c9-99ed-4cbc-93a8-0e9b1796bde5_SiteId">
    <vt:lpwstr>03cb5f0c-1f82-4993-9621-36330f6309ec</vt:lpwstr>
  </property>
  <property fmtid="{D5CDD505-2E9C-101B-9397-08002B2CF9AE}" pid="10" name="MSIP_Label_e65487c9-99ed-4cbc-93a8-0e9b1796bde5_ActionId">
    <vt:lpwstr>4bffefa2-45cd-4213-8f3c-22a385a24119</vt:lpwstr>
  </property>
  <property fmtid="{D5CDD505-2E9C-101B-9397-08002B2CF9AE}" pid="11" name="MSIP_Label_e65487c9-99ed-4cbc-93a8-0e9b1796bde5_ContentBits">
    <vt:lpwstr>0</vt:lpwstr>
  </property>
  <property fmtid="{D5CDD505-2E9C-101B-9397-08002B2CF9AE}" pid="12" name="MSIP_Label_e65487c9-99ed-4cbc-93a8-0e9b1796bde5_Tag">
    <vt:lpwstr>10, 3, 0, 2</vt:lpwstr>
  </property>
</Properties>
</file>

<file path=docProps/thumbnail.jpeg>
</file>